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Props1.xml" ContentType="application/vnd.openxmlformats-officedocument.presentationml.presPro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y="6858000" cx="12192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6.xml"/><Relationship Id="rId12" Type="http://schemas.openxmlformats.org/officeDocument/2006/relationships/customXml" Target="../customXml/item2.xml"/><Relationship Id="rId2" Type="http://schemas.openxmlformats.org/officeDocument/2006/relationships/presProps" Target="presProps1.xml"/><Relationship Id="rId1" Type="http://schemas.openxmlformats.org/officeDocument/2006/relationships/theme" Target="theme/theme1.xml"/><Relationship Id="rId6" Type="http://schemas.openxmlformats.org/officeDocument/2006/relationships/slide" Target="slides/slide3.xml"/><Relationship Id="rId11" Type="http://schemas.openxmlformats.org/officeDocument/2006/relationships/customXml" Target="../customXml/item1.xml"/><Relationship Id="rId5" Type="http://schemas.openxmlformats.org/officeDocument/2006/relationships/slide" Target="slides/slide2.xml"/><Relationship Id="rId10" Type="http://schemas.openxmlformats.org/officeDocument/2006/relationships/slide" Target="slides/slide9.xml"/><Relationship Id="rId4" Type="http://schemas.openxmlformats.org/officeDocument/2006/relationships/slide" Target="slides/slide1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6A30-CBAF-3291-4D55-57DC914E4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294BE-5E04-657E-BBA8-0FEBF8AF1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EF667-0F41-085C-75F1-58B6073C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3C178-797C-E6D9-F8AA-9061CB04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3C656-31BA-C865-29F3-F4A83359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28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B0E1-2976-473E-7D7F-FB94B3D1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90153-6DAB-16B8-E35E-979C9F500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26E13-17CB-4EB1-CFA7-4ABB4417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AA584-84B5-9B7F-7528-ACD80A2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3F034-896E-8147-1885-F0FC2D23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05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D92FE-2735-09B8-1629-F92FB0BE2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92661-1292-007E-47A7-00F3C45AE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D1ED0-063D-4E84-CC59-38C4FE12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D62F9-CB9A-9CDE-2749-8A0CCE66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FB8F0-38D5-1CFE-288D-88898389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09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E375-6C2F-B76B-E0AC-20DE3AE7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3D1B4-D741-07AE-DF58-B84BFFCA7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EE434-E25C-781F-1C83-28E51300F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3E899-0A78-973F-2950-956B101F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53CA7-6106-81C1-68E1-F713DEAF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32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D4DDB-3C49-207A-13FA-4BAF3186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7124D-2F6C-FA4D-EC4F-60991CC80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A7643-59FF-C8DA-E665-28E8A89B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6ACF3-39E6-F1D8-4218-D24BD605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2231B-F76F-6CB3-CD25-5BF875C9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0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DF95-F69D-F83E-B5D0-4129D430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EFC1D-B421-7C34-25CA-5A948938D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D3588-3D1D-99C7-DD14-5B5805E13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6D02B-CFF6-8245-ADF6-D4E6C9B6E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FB848-79CF-958E-192C-F5D195953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98CE4-CCD8-CC3A-4FB2-3C250AF2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04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FFD2-2F3D-7C6C-1411-168EDC39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C0460-BAA1-75A6-8A19-917BDBD91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F9A7F-E74E-A16B-6BD2-9970C5AF3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59EE3-82C9-11BB-D10A-51FDB905D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C1CF5-6735-04CF-4F83-3BD20240DF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E5E63-22D6-598C-262C-9DB5127D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4B2ADE-D8CF-F2C5-9032-1876C163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7F429-BD3B-35DF-991B-6AE74A72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29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209F-5B45-1B77-4002-2CFA4BAC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A9B7-F164-2963-D748-63C64A3C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F74F6-85CC-D1E5-EA9B-65E1FB7D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7E34D-CF79-0719-8138-CBC053DA4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600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CDAB7B-490A-EC41-CB07-AF85B234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0C35F-8A3B-9B50-454C-EE1AA5C3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9340C-F523-F134-67A4-A9BAB981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95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C382-4491-20E7-C9AC-E8A77E10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90EA-DD97-DF1E-8D62-802817D37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18A74-F0A0-34C7-C430-6458352DD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2ACE2-427C-EE1E-2336-ADAF7893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0B31E-34FB-3CA2-7B1B-403234C1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BBAC9-71F6-1461-EEC3-380E05CB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01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5FCF-17D6-B7F9-0821-25A39361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4602E9-FF9A-C2F7-C499-5526E9000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0EF68-4FFE-CADB-A252-8FE5E8E26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2E97E-A617-9C17-21B6-38AE742F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D345C-FF14-14CA-F03B-47A3C941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36A3E-5E93-0FE3-8EFB-A7F2C0C18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385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2D4737-EE52-BE45-08A9-65AB35CD9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09190-BBB0-F423-3DB6-2C4AB72B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78883-4FA4-1033-63A6-8468BCC15A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A2634-0CE3-414E-A131-978054983B05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AB129-3875-8A8A-3958-2287A0F4F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7C57D-ECD8-914B-CDC8-E7D2FBD05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71A64-D10F-4774-AA69-BAF70A98F2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56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E426-0B72-7C33-2BBA-7706BE87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531813"/>
            <a:ext cx="9144000" cy="2387600"/>
          </a:xfrm>
        </p:spPr>
        <p:txBody>
          <a:bodyPr/>
          <a:lstStyle/>
          <a:p>
            <a:r>
              <a:rPr lang="en-US" dirty="0"/>
              <a:t>Quality Tuning for Diffusion Models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E600FE-A0BC-8516-F0AC-54FA57118CCB}"/>
              </a:ext>
            </a:extLst>
          </p:cNvPr>
          <p:cNvSpPr txBox="1">
            <a:spLocks/>
          </p:cNvSpPr>
          <p:nvPr/>
        </p:nvSpPr>
        <p:spPr>
          <a:xfrm>
            <a:off x="1409700" y="35988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Deploying quality tuning on base model and comparing the accuracy and inference of both models</a:t>
            </a:r>
            <a:endParaRPr lang="en-IN" sz="4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06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C3555-56A3-E962-63E4-9CD679EBE7C4}"/>
              </a:ext>
            </a:extLst>
          </p:cNvPr>
          <p:cNvSpPr txBox="1"/>
          <p:nvPr/>
        </p:nvSpPr>
        <p:spPr>
          <a:xfrm>
            <a:off x="250825" y="186690"/>
            <a:ext cx="46926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Diffusion XL</a:t>
            </a:r>
          </a:p>
          <a:p>
            <a:r>
              <a:rPr lang="en-US" dirty="0"/>
              <a:t>Efficient at higher resolutions</a:t>
            </a:r>
          </a:p>
          <a:p>
            <a:r>
              <a:rPr lang="en-IN" dirty="0"/>
              <a:t>Max resolution of SD 1.5 is 512p while SDXL provides 1024p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Refiner</a:t>
            </a:r>
          </a:p>
          <a:p>
            <a:r>
              <a:rPr lang="en-IN" dirty="0"/>
              <a:t>Used to improve image quality</a:t>
            </a:r>
          </a:p>
          <a:p>
            <a:r>
              <a:rPr lang="en-IN" dirty="0"/>
              <a:t>Fixes anomalies generated by AI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69F22-EF15-9612-89BB-1A3CD9E36024}"/>
              </a:ext>
            </a:extLst>
          </p:cNvPr>
          <p:cNvSpPr txBox="1"/>
          <p:nvPr/>
        </p:nvSpPr>
        <p:spPr>
          <a:xfrm>
            <a:off x="5038725" y="112663"/>
            <a:ext cx="71532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Load the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DiffusionPipeline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model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pipe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DiffusionPipeline.from_pretrained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stabilityai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/stable-diffusion-xl-base-1.0"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vae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torch_dtype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torch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.float16,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variant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"fp16"</a:t>
            </a:r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use_safetensors</a:t>
            </a:r>
            <a:r>
              <a:rPr lang="en-US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06E30-536E-C4DB-50D8-6DF3DC967361}"/>
              </a:ext>
            </a:extLst>
          </p:cNvPr>
          <p:cNvSpPr txBox="1"/>
          <p:nvPr/>
        </p:nvSpPr>
        <p:spPr>
          <a:xfrm>
            <a:off x="3960018" y="3254990"/>
            <a:ext cx="8955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diffusers </a:t>
            </a:r>
            <a:r>
              <a:rPr lang="en-IN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StableDiffusionXLImg2ImgPipeline</a:t>
            </a:r>
            <a:b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refiner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StableDiffusionXLImg2ImgPipeline.from_pretrained(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stabilityai</a:t>
            </a:r>
            <a:r>
              <a:rPr lang="en-IN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/stable-diffusion-xl-refiner-1.0"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vae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torch_dtype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torch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.float16,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use_safetensors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True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variant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"fp16"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refiner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.to(</a:t>
            </a:r>
            <a:r>
              <a:rPr lang="en-IN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cuda</a:t>
            </a:r>
            <a:r>
              <a:rPr lang="en-IN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  <a:b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refiner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prompt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num_inference_steps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25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generator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generator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image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.images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[</a:t>
            </a:r>
            <a:r>
              <a:rPr lang="en-IN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].resize((</a:t>
            </a:r>
            <a:r>
              <a:rPr lang="en-IN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300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300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618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AADC00-EA4A-3661-27A1-318970122AA5}"/>
              </a:ext>
            </a:extLst>
          </p:cNvPr>
          <p:cNvSpPr txBox="1"/>
          <p:nvPr/>
        </p:nvSpPr>
        <p:spPr>
          <a:xfrm>
            <a:off x="266700" y="533400"/>
            <a:ext cx="562927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 encoder</a:t>
            </a:r>
          </a:p>
          <a:p>
            <a:r>
              <a:rPr lang="en-US" dirty="0"/>
              <a:t>VAE (Variational Auto Encoder)</a:t>
            </a:r>
          </a:p>
          <a:p>
            <a:r>
              <a:rPr lang="en-US" dirty="0"/>
              <a:t>Used for efficient encoding and decoding of images</a:t>
            </a:r>
          </a:p>
          <a:p>
            <a:r>
              <a:rPr lang="en-US" dirty="0"/>
              <a:t>Our custom VAE model makes use of fp16 precision</a:t>
            </a:r>
          </a:p>
          <a:p>
            <a:endParaRPr lang="en-US" dirty="0"/>
          </a:p>
          <a:p>
            <a:r>
              <a:rPr lang="en-US" dirty="0"/>
              <a:t>FP16 Precision</a:t>
            </a:r>
          </a:p>
          <a:p>
            <a:r>
              <a:rPr lang="en-US" dirty="0"/>
              <a:t>Helps in managing GPU </a:t>
            </a:r>
            <a:r>
              <a:rPr lang="en-US" dirty="0" err="1"/>
              <a:t>memeory</a:t>
            </a:r>
            <a:r>
              <a:rPr lang="en-US" dirty="0"/>
              <a:t> efficiently</a:t>
            </a:r>
          </a:p>
          <a:p>
            <a:r>
              <a:rPr lang="en-US" dirty="0"/>
              <a:t>Allows execution of larger models on consumer grade hardware without running into </a:t>
            </a:r>
            <a:r>
              <a:rPr lang="en-US" dirty="0" err="1"/>
              <a:t>emmeory</a:t>
            </a:r>
            <a:r>
              <a:rPr lang="en-US" dirty="0"/>
              <a:t> issues</a:t>
            </a:r>
          </a:p>
          <a:p>
            <a:r>
              <a:rPr lang="en-US" dirty="0"/>
              <a:t>Reduces overall resource consumption</a:t>
            </a:r>
          </a:p>
          <a:p>
            <a:endParaRPr lang="en-US" dirty="0"/>
          </a:p>
          <a:p>
            <a:r>
              <a:rPr lang="en-US" dirty="0" err="1"/>
              <a:t>Autotrain</a:t>
            </a:r>
            <a:endParaRPr lang="en-US" dirty="0"/>
          </a:p>
          <a:p>
            <a:r>
              <a:rPr lang="en-US" dirty="0"/>
              <a:t>Simplifies the process of training and </a:t>
            </a:r>
            <a:r>
              <a:rPr lang="en-US" dirty="0" err="1"/>
              <a:t>deployimg</a:t>
            </a:r>
            <a:r>
              <a:rPr lang="en-US" dirty="0"/>
              <a:t> machine learning models</a:t>
            </a:r>
          </a:p>
          <a:p>
            <a:r>
              <a:rPr lang="en-US" dirty="0"/>
              <a:t>Automates </a:t>
            </a:r>
            <a:r>
              <a:rPr lang="en-US" dirty="0" err="1"/>
              <a:t>variour</a:t>
            </a:r>
            <a:r>
              <a:rPr lang="en-US" dirty="0"/>
              <a:t> processes such as hyperparameter tuning and dataset management.</a:t>
            </a:r>
          </a:p>
          <a:p>
            <a:endParaRPr lang="en-US" dirty="0"/>
          </a:p>
          <a:p>
            <a:r>
              <a:rPr lang="en-US" dirty="0"/>
              <a:t>GPU </a:t>
            </a:r>
            <a:r>
              <a:rPr lang="en-US" dirty="0" err="1"/>
              <a:t>acceleceration</a:t>
            </a:r>
            <a:endParaRPr lang="en-US" dirty="0"/>
          </a:p>
          <a:p>
            <a:r>
              <a:rPr lang="en-US" dirty="0"/>
              <a:t>CUDA allows for parallel processing on NVDIA GPUs</a:t>
            </a:r>
          </a:p>
          <a:p>
            <a:r>
              <a:rPr lang="en-US" dirty="0"/>
              <a:t>This speeds up the training and inference processes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3D481-7CF6-46D2-9E17-A2D7716660D0}"/>
              </a:ext>
            </a:extLst>
          </p:cNvPr>
          <p:cNvSpPr txBox="1"/>
          <p:nvPr/>
        </p:nvSpPr>
        <p:spPr>
          <a:xfrm>
            <a:off x="5995988" y="38975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 Load the </a:t>
            </a:r>
            <a:r>
              <a:rPr lang="en-IN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AutoencoderKL</a:t>
            </a:r>
            <a:r>
              <a:rPr lang="en-IN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model</a:t>
            </a:r>
            <a:endParaRPr lang="en-I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AutoencoderKL.from_pretrained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madebyollin</a:t>
            </a:r>
            <a:r>
              <a:rPr lang="en-IN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/sdxl-vae-fp16-fix"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torch_dtype</a:t>
            </a:r>
            <a:r>
              <a:rPr lang="en-IN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torch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.float16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2F763-30C0-E7A3-BB9D-386E9890ABC9}"/>
              </a:ext>
            </a:extLst>
          </p:cNvPr>
          <p:cNvSpPr txBox="1"/>
          <p:nvPr/>
        </p:nvSpPr>
        <p:spPr>
          <a:xfrm>
            <a:off x="5995988" y="2784545"/>
            <a:ext cx="61960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!pip install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GPUtil</a:t>
            </a:r>
            <a:b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torch</a:t>
            </a:r>
            <a:endParaRPr lang="en-I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GPUtil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showUtilization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gpu_usage</a:t>
            </a:r>
            <a:endParaRPr lang="en-IN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numba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cuda</a:t>
            </a:r>
            <a:b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def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free_gpu_cache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():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"Initial GPU Usage"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gpu_usage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b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torch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.cuda.empty_cache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b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cuda.select_device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cuda.close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cuda.select_device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  <a:b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"GPU Usage after emptying the cache"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gpu_usage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  <a:b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free_gpu_cache</a:t>
            </a:r>
            <a:r>
              <a:rPr lang="en-IN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4170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D5C0F-399F-7195-8135-152C77B7A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0" y="1714500"/>
            <a:ext cx="12192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B64E7-7A62-39C6-D1E9-1F2355FA734A}"/>
              </a:ext>
            </a:extLst>
          </p:cNvPr>
          <p:cNvSpPr txBox="1"/>
          <p:nvPr/>
        </p:nvSpPr>
        <p:spPr>
          <a:xfrm>
            <a:off x="2667000" y="657225"/>
            <a:ext cx="743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 : Generate 2 images of Madhuri Dixit Running a marathon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80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A4480-96A5-8B96-3ACD-18FFD9FEC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08" y="3500293"/>
            <a:ext cx="3104393" cy="3281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BE9A7-6ABF-A8F1-C1A2-4F2FB3C73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9" y="3419852"/>
            <a:ext cx="3252955" cy="3438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7A98F-5161-8CD2-7C87-6721CF2E8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908" y="76577"/>
            <a:ext cx="3104393" cy="3281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ACBE96-F443-EC82-E897-DB98FBDED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9" y="76577"/>
            <a:ext cx="3104392" cy="3281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10283-8843-7F0B-060C-EBB6A25F48EB}"/>
              </a:ext>
            </a:extLst>
          </p:cNvPr>
          <p:cNvSpPr txBox="1"/>
          <p:nvPr/>
        </p:nvSpPr>
        <p:spPr>
          <a:xfrm>
            <a:off x="8343900" y="1638300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Generated by base model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4A321-CF1C-1C12-BF95-3E9068BE48C1}"/>
              </a:ext>
            </a:extLst>
          </p:cNvPr>
          <p:cNvSpPr txBox="1"/>
          <p:nvPr/>
        </p:nvSpPr>
        <p:spPr>
          <a:xfrm>
            <a:off x="8343900" y="4665703"/>
            <a:ext cx="2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by our quality tuned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4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D1FCB-AEFB-1836-D3F2-13D8D11F8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80963"/>
            <a:ext cx="5838825" cy="3315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82D15-E133-4CB5-B34D-96DC8A02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542603"/>
            <a:ext cx="5838825" cy="3315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0FF6A-A034-1967-B032-044A7B1D0724}"/>
              </a:ext>
            </a:extLst>
          </p:cNvPr>
          <p:cNvSpPr txBox="1"/>
          <p:nvPr/>
        </p:nvSpPr>
        <p:spPr>
          <a:xfrm>
            <a:off x="7781925" y="3133725"/>
            <a:ext cx="2876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SSIM values indicate greater similarity, while lower values indicate more significant differences.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CBE9D-4E46-6A90-D60F-B10ECFEABB91}"/>
              </a:ext>
            </a:extLst>
          </p:cNvPr>
          <p:cNvSpPr txBox="1"/>
          <p:nvPr/>
        </p:nvSpPr>
        <p:spPr>
          <a:xfrm>
            <a:off x="7781925" y="942975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SSIM = 0.22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D8ACE-9E02-4B41-4BC0-C40F43393C98}"/>
              </a:ext>
            </a:extLst>
          </p:cNvPr>
          <p:cNvSpPr txBox="1"/>
          <p:nvPr/>
        </p:nvSpPr>
        <p:spPr>
          <a:xfrm>
            <a:off x="7858125" y="5410200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SSIM = 0.27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153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00FF6A-A034-1967-B032-044A7B1D0724}"/>
              </a:ext>
            </a:extLst>
          </p:cNvPr>
          <p:cNvSpPr txBox="1"/>
          <p:nvPr/>
        </p:nvSpPr>
        <p:spPr>
          <a:xfrm>
            <a:off x="7781925" y="2487394"/>
            <a:ext cx="2876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measures the difference between the original and generated images in terms of pixel intensity.</a:t>
            </a:r>
          </a:p>
          <a:p>
            <a:r>
              <a:rPr lang="en-US" dirty="0"/>
              <a:t>Higher PSNR values indicate better quality.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CBE9D-4E46-6A90-D60F-B10ECFEABB91}"/>
              </a:ext>
            </a:extLst>
          </p:cNvPr>
          <p:cNvSpPr txBox="1"/>
          <p:nvPr/>
        </p:nvSpPr>
        <p:spPr>
          <a:xfrm>
            <a:off x="7781925" y="942975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value is 9.2483 dB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ED8ACE-9E02-4B41-4BC0-C40F43393C98}"/>
              </a:ext>
            </a:extLst>
          </p:cNvPr>
          <p:cNvSpPr txBox="1"/>
          <p:nvPr/>
        </p:nvSpPr>
        <p:spPr>
          <a:xfrm>
            <a:off x="7858125" y="5410200"/>
            <a:ext cx="287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PSNR value is 10.1337 dB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431AE-7798-08F8-AFA4-978863E8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47"/>
            <a:ext cx="6667500" cy="330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EA250-BA75-CE05-E410-F35367A7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53495"/>
            <a:ext cx="6667500" cy="330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9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2762755C8A6B4F84BD75FBCC23CFF5" ma:contentTypeVersion="10" ma:contentTypeDescription="Create a new document." ma:contentTypeScope="" ma:versionID="1395e4a0bd7f0245dad88b2826e31e69">
  <xsd:schema xmlns:xsd="http://www.w3.org/2001/XMLSchema" xmlns:xs="http://www.w3.org/2001/XMLSchema" xmlns:p="http://schemas.microsoft.com/office/2006/metadata/properties" xmlns:ns2="08908c3e-cc7f-4135-8081-8e4af28e3e5c" xmlns:ns3="da7a5dc7-9810-46b9-aa9b-ca48f52aa517" targetNamespace="http://schemas.microsoft.com/office/2006/metadata/properties" ma:root="true" ma:fieldsID="928b91b8ebb7823fe36f562f9d9be8a3" ns2:_="" ns3:_="">
    <xsd:import namespace="08908c3e-cc7f-4135-8081-8e4af28e3e5c"/>
    <xsd:import namespace="da7a5dc7-9810-46b9-aa9b-ca48f52aa5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908c3e-cc7f-4135-8081-8e4af28e3e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34f2db7-5c9e-4885-aa5f-8b428826e2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a5dc7-9810-46b9-aa9b-ca48f52aa51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4af325b-7379-4509-83b4-f9eeb0849eb6}" ma:internalName="TaxCatchAll" ma:showField="CatchAllData" ma:web="da7a5dc7-9810-46b9-aa9b-ca48f52aa5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D97854-5474-4DF7-8F44-9D74F80FCB38}"/>
</file>

<file path=customXml/itemProps2.xml><?xml version="1.0" encoding="utf-8"?>
<ds:datastoreItem xmlns:ds="http://schemas.openxmlformats.org/officeDocument/2006/customXml" ds:itemID="{00620FC2-C3FB-4F4D-B985-D6EB7EBE2DA3}"/>
</file>